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51DD23-0713-491B-A6A2-4815D203DD1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81B24B8-78DA-4112-AA7D-A2546041D4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Differential Equations: They’re not just for Population Modeling!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incredibly versatile tool:</a:t>
            </a:r>
          </a:p>
          <a:p>
            <a:pPr lvl="1"/>
            <a:r>
              <a:rPr lang="en-US" dirty="0" smtClean="0"/>
              <a:t>Epidemic modeling</a:t>
            </a:r>
          </a:p>
          <a:p>
            <a:pPr lvl="1"/>
            <a:r>
              <a:rPr lang="en-US" dirty="0" smtClean="0"/>
              <a:t>Modeling of physical systems</a:t>
            </a:r>
          </a:p>
          <a:p>
            <a:pPr lvl="2"/>
            <a:r>
              <a:rPr lang="en-US" dirty="0"/>
              <a:t>Planets</a:t>
            </a:r>
          </a:p>
          <a:p>
            <a:pPr lvl="2"/>
            <a:r>
              <a:rPr lang="en-US" dirty="0"/>
              <a:t>Pendulums</a:t>
            </a:r>
          </a:p>
          <a:p>
            <a:pPr lvl="2"/>
            <a:r>
              <a:rPr lang="en-US" dirty="0" err="1"/>
              <a:t>Connonballs</a:t>
            </a:r>
            <a:endParaRPr lang="en-US" dirty="0"/>
          </a:p>
          <a:p>
            <a:pPr marL="54864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list is endless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4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Differential Equations: They’re not always the Right Tool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examples….</a:t>
            </a:r>
          </a:p>
          <a:p>
            <a:pPr lvl="1"/>
            <a:r>
              <a:rPr lang="en-US" dirty="0" smtClean="0"/>
              <a:t>Empirical models (based on data, used to make predictions)</a:t>
            </a:r>
          </a:p>
          <a:p>
            <a:pPr lvl="1"/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Randomness</a:t>
            </a:r>
          </a:p>
          <a:p>
            <a:pPr lvl="1"/>
            <a:r>
              <a:rPr lang="en-US" dirty="0" smtClean="0"/>
              <a:t>Cellular automaton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Cellular Automaton (CA)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model</a:t>
            </a:r>
          </a:p>
          <a:p>
            <a:r>
              <a:rPr lang="en-US" dirty="0" smtClean="0"/>
              <a:t>Consists of grid (of any finite dimension) of cells, each in one of a finite # of states.</a:t>
            </a:r>
          </a:p>
          <a:p>
            <a:r>
              <a:rPr lang="en-US" dirty="0" smtClean="0"/>
              <a:t>Each cell has a neighborhood consisting of a specific set of cells relative to it.</a:t>
            </a:r>
          </a:p>
          <a:p>
            <a:r>
              <a:rPr lang="en-US" dirty="0" smtClean="0"/>
              <a:t>New generations are created based on a set of rules determining states of cells.  Rules applied to each cell simultaneously.</a:t>
            </a:r>
          </a:p>
          <a:p>
            <a:r>
              <a:rPr lang="en-US" dirty="0" smtClean="0"/>
              <a:t>Conway’s Game of Life!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Lattice Models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CA</a:t>
            </a:r>
          </a:p>
          <a:p>
            <a:r>
              <a:rPr lang="en-US" dirty="0" smtClean="0"/>
              <a:t>Except, cells are selected at random, and randomly interact with neighbors.</a:t>
            </a:r>
          </a:p>
          <a:p>
            <a:r>
              <a:rPr lang="en-US" dirty="0" smtClean="0"/>
              <a:t>Example:</a:t>
            </a:r>
          </a:p>
          <a:p>
            <a:pPr marL="1554480" lvl="7" indent="0">
              <a:buNone/>
            </a:pPr>
            <a:r>
              <a:rPr lang="en-US" dirty="0" smtClean="0"/>
              <a:t>				</a:t>
            </a:r>
            <a:r>
              <a:rPr lang="en-US" sz="2400" dirty="0" smtClean="0"/>
              <a:t>(Reproduction)</a:t>
            </a:r>
          </a:p>
          <a:p>
            <a:pPr marL="1554480" lvl="7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(Predation)</a:t>
            </a:r>
          </a:p>
          <a:p>
            <a:pPr marL="1554480" lvl="7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(Starvation)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278093"/>
              </p:ext>
            </p:extLst>
          </p:nvPr>
        </p:nvGraphicFramePr>
        <p:xfrm>
          <a:off x="2743200" y="3352800"/>
          <a:ext cx="15684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965160" imgH="203040" progId="Equation.3">
                  <p:embed/>
                </p:oleObj>
              </mc:Choice>
              <mc:Fallback>
                <p:oleObj name="Equation" r:id="rId3" imgW="965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352800"/>
                        <a:ext cx="156845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411451"/>
              </p:ext>
            </p:extLst>
          </p:nvPr>
        </p:nvGraphicFramePr>
        <p:xfrm>
          <a:off x="2743200" y="3810000"/>
          <a:ext cx="15890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5" imgW="977760" imgH="203040" progId="Equation.3">
                  <p:embed/>
                </p:oleObj>
              </mc:Choice>
              <mc:Fallback>
                <p:oleObj name="Equation" r:id="rId5" imgW="9777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15890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814718"/>
              </p:ext>
            </p:extLst>
          </p:nvPr>
        </p:nvGraphicFramePr>
        <p:xfrm>
          <a:off x="2722563" y="4267200"/>
          <a:ext cx="16097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7" imgW="990360" imgH="203040" progId="Equation.3">
                  <p:embed/>
                </p:oleObj>
              </mc:Choice>
              <mc:Fallback>
                <p:oleObj name="Equation" r:id="rId7" imgW="990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4267200"/>
                        <a:ext cx="16097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Mean Field Approximation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Equation Approximation of this lattice model: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would hold if:</a:t>
            </a:r>
          </a:p>
          <a:p>
            <a:pPr lvl="1"/>
            <a:r>
              <a:rPr lang="en-US" dirty="0" smtClean="0"/>
              <a:t>The environment were infinitely large.</a:t>
            </a:r>
          </a:p>
          <a:p>
            <a:pPr lvl="1"/>
            <a:r>
              <a:rPr lang="en-US" dirty="0" smtClean="0"/>
              <a:t>Every individual could interact with every other individual regardless of location.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283509"/>
              </p:ext>
            </p:extLst>
          </p:nvPr>
        </p:nvGraphicFramePr>
        <p:xfrm>
          <a:off x="3124200" y="2362200"/>
          <a:ext cx="151416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1117440" imgH="393480" progId="Equation.3">
                  <p:embed/>
                </p:oleObj>
              </mc:Choice>
              <mc:Fallback>
                <p:oleObj name="Equation" r:id="rId3" imgW="1117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362200"/>
                        <a:ext cx="151416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461115"/>
              </p:ext>
            </p:extLst>
          </p:nvPr>
        </p:nvGraphicFramePr>
        <p:xfrm>
          <a:off x="3124200" y="2895600"/>
          <a:ext cx="1514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1117440" imgH="393480" progId="Equation.3">
                  <p:embed/>
                </p:oleObj>
              </mc:Choice>
              <mc:Fallback>
                <p:oleObj name="Equation" r:id="rId5" imgW="11174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1514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71751"/>
              </p:ext>
            </p:extLst>
          </p:nvPr>
        </p:nvGraphicFramePr>
        <p:xfrm>
          <a:off x="3048000" y="3505200"/>
          <a:ext cx="16335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1206360" imgH="393480" progId="Equation.3">
                  <p:embed/>
                </p:oleObj>
              </mc:Choice>
              <mc:Fallback>
                <p:oleObj name="Equation" r:id="rId7" imgW="12063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05200"/>
                        <a:ext cx="16335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71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Equilibrium Points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give rise to one non-trivial steady state (equilibrium </a:t>
            </a:r>
            <a:r>
              <a:rPr lang="en-US" dirty="0" err="1" smtClean="0"/>
              <a:t>pt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are marginally stable!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461128"/>
              </p:ext>
            </p:extLst>
          </p:nvPr>
        </p:nvGraphicFramePr>
        <p:xfrm>
          <a:off x="2667000" y="2438400"/>
          <a:ext cx="127461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876240" imgH="419040" progId="Equation.3">
                  <p:embed/>
                </p:oleObj>
              </mc:Choice>
              <mc:Fallback>
                <p:oleObj name="Equation" r:id="rId3" imgW="876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2438400"/>
                        <a:ext cx="127461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263014"/>
              </p:ext>
            </p:extLst>
          </p:nvPr>
        </p:nvGraphicFramePr>
        <p:xfrm>
          <a:off x="2667000" y="3200400"/>
          <a:ext cx="1274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876240" imgH="419040" progId="Equation.3">
                  <p:embed/>
                </p:oleObj>
              </mc:Choice>
              <mc:Fallback>
                <p:oleObj name="Equation" r:id="rId5" imgW="8762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00400"/>
                        <a:ext cx="12747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48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Wouldn’t This Make More Sense?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51560" lvl="4" indent="0">
              <a:buNone/>
            </a:pPr>
            <a:r>
              <a:rPr lang="en-US" dirty="0" smtClean="0"/>
              <a:t>				</a:t>
            </a:r>
            <a:r>
              <a:rPr lang="en-US" sz="2400" dirty="0" smtClean="0"/>
              <a:t>(Reproduction)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					(Predation)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(Starvation)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Probably, but it has boring stable equilibria.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66708"/>
              </p:ext>
            </p:extLst>
          </p:nvPr>
        </p:nvGraphicFramePr>
        <p:xfrm>
          <a:off x="3048000" y="2057400"/>
          <a:ext cx="1809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965160" imgH="203040" progId="Equation.3">
                  <p:embed/>
                </p:oleObj>
              </mc:Choice>
              <mc:Fallback>
                <p:oleObj name="Equation" r:id="rId3" imgW="965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2057400"/>
                        <a:ext cx="1809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942811"/>
              </p:ext>
            </p:extLst>
          </p:nvPr>
        </p:nvGraphicFramePr>
        <p:xfrm>
          <a:off x="3048000" y="2514600"/>
          <a:ext cx="18335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977760" imgH="203040" progId="Equation.3">
                  <p:embed/>
                </p:oleObj>
              </mc:Choice>
              <mc:Fallback>
                <p:oleObj name="Equation" r:id="rId5" imgW="9777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18335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830436"/>
              </p:ext>
            </p:extLst>
          </p:nvPr>
        </p:nvGraphicFramePr>
        <p:xfrm>
          <a:off x="3276600" y="2971800"/>
          <a:ext cx="14049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7" imgW="749160" imgH="203040" progId="Equation.3">
                  <p:embed/>
                </p:oleObj>
              </mc:Choice>
              <mc:Fallback>
                <p:oleObj name="Equation" r:id="rId7" imgW="7491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71800"/>
                        <a:ext cx="14049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5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Calc</a:t>
            </a:r>
            <a:r>
              <a:rPr lang="en-US" u="sng" dirty="0" smtClean="0"/>
              <a:t> I in One Slide….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Consider the function:</a:t>
            </a:r>
          </a:p>
          <a:p>
            <a:endParaRPr lang="en-US" dirty="0"/>
          </a:p>
          <a:p>
            <a:r>
              <a:rPr lang="en-US" dirty="0" smtClean="0"/>
              <a:t>We denote the derivative: </a:t>
            </a:r>
          </a:p>
          <a:p>
            <a:endParaRPr lang="en-US" dirty="0"/>
          </a:p>
          <a:p>
            <a:r>
              <a:rPr lang="en-US" dirty="0" smtClean="0"/>
              <a:t>In this case: 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12201"/>
              </p:ext>
            </p:extLst>
          </p:nvPr>
        </p:nvGraphicFramePr>
        <p:xfrm>
          <a:off x="4419600" y="2057400"/>
          <a:ext cx="762000" cy="4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9600" y="2057400"/>
                        <a:ext cx="762000" cy="40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088201"/>
              </p:ext>
            </p:extLst>
          </p:nvPr>
        </p:nvGraphicFramePr>
        <p:xfrm>
          <a:off x="4800600" y="2743200"/>
          <a:ext cx="4032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228600" imgH="393480" progId="Equation.3">
                  <p:embed/>
                </p:oleObj>
              </mc:Choice>
              <mc:Fallback>
                <p:oleObj name="Equation" r:id="rId5" imgW="228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43200"/>
                        <a:ext cx="40322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249191"/>
              </p:ext>
            </p:extLst>
          </p:nvPr>
        </p:nvGraphicFramePr>
        <p:xfrm>
          <a:off x="3048000" y="3733800"/>
          <a:ext cx="941388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533160" imgH="393480" progId="Equation.3">
                  <p:embed/>
                </p:oleObj>
              </mc:Choice>
              <mc:Fallback>
                <p:oleObj name="Equation" r:id="rId7" imgW="5331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33800"/>
                        <a:ext cx="941388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2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Unconstrained Population Growth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 is the growth rate. P is the population at a given time.</a:t>
            </a:r>
          </a:p>
          <a:p>
            <a:endParaRPr lang="en-US" dirty="0" smtClean="0"/>
          </a:p>
          <a:p>
            <a:r>
              <a:rPr lang="en-US" dirty="0" smtClean="0"/>
              <a:t>This is the differential equation because it includes a derivative.</a:t>
            </a:r>
          </a:p>
          <a:p>
            <a:endParaRPr lang="en-US" dirty="0" smtClean="0"/>
          </a:p>
          <a:p>
            <a:r>
              <a:rPr lang="en-US" dirty="0" smtClean="0"/>
              <a:t>Solving for this differential equation means finding an equation for P given an initial population and a time.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372831"/>
              </p:ext>
            </p:extLst>
          </p:nvPr>
        </p:nvGraphicFramePr>
        <p:xfrm>
          <a:off x="3276600" y="1600200"/>
          <a:ext cx="1066800" cy="76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1600200"/>
                        <a:ext cx="1066800" cy="76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1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Solving 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one can be solved:</a:t>
            </a:r>
          </a:p>
          <a:p>
            <a:endParaRPr lang="en-US" dirty="0"/>
          </a:p>
          <a:p>
            <a:r>
              <a:rPr lang="en-US" dirty="0" smtClean="0"/>
              <a:t>Unfortunately, it is usually impossible.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those cases we approximate with a finite difference equation:</a:t>
            </a:r>
          </a:p>
          <a:p>
            <a:endParaRPr lang="en-US" dirty="0"/>
          </a:p>
          <a:p>
            <a:r>
              <a:rPr lang="en-US" dirty="0" smtClean="0"/>
              <a:t>This looks like Python code!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5142925"/>
              </p:ext>
            </p:extLst>
          </p:nvPr>
        </p:nvGraphicFramePr>
        <p:xfrm>
          <a:off x="2514600" y="609600"/>
          <a:ext cx="1219200" cy="880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09600"/>
                        <a:ext cx="1219200" cy="880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88261356"/>
              </p:ext>
            </p:extLst>
          </p:nvPr>
        </p:nvGraphicFramePr>
        <p:xfrm>
          <a:off x="4343400" y="1981200"/>
          <a:ext cx="13557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5" imgW="571320" imgH="241200" progId="Equation.3">
                  <p:embed/>
                </p:oleObj>
              </mc:Choice>
              <mc:Fallback>
                <p:oleObj name="Equation" r:id="rId5" imgW="571320" imgH="24120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13557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49276828"/>
              </p:ext>
            </p:extLst>
          </p:nvPr>
        </p:nvGraphicFramePr>
        <p:xfrm>
          <a:off x="2057400" y="4343400"/>
          <a:ext cx="5684274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7" imgW="3009600" imgH="203040" progId="Equation.3">
                  <p:embed/>
                </p:oleObj>
              </mc:Choice>
              <mc:Fallback>
                <p:oleObj name="Equation" r:id="rId7" imgW="3009600" imgH="20304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43400"/>
                        <a:ext cx="5684274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Constrained Population Growth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unrealistic to suppose that a population can grow exponentially forever.</a:t>
            </a:r>
          </a:p>
          <a:p>
            <a:endParaRPr lang="en-US" dirty="0" smtClean="0"/>
          </a:p>
          <a:p>
            <a:r>
              <a:rPr lang="en-US" dirty="0" smtClean="0"/>
              <a:t>Assume the system has some carrying capacity, call it K. (This </a:t>
            </a:r>
            <a:r>
              <a:rPr lang="en-US" smtClean="0"/>
              <a:t>is the max </a:t>
            </a:r>
            <a:r>
              <a:rPr lang="en-US" dirty="0"/>
              <a:t># of organisms that can </a:t>
            </a:r>
            <a:r>
              <a:rPr lang="en-US"/>
              <a:t>be </a:t>
            </a:r>
            <a:r>
              <a:rPr lang="en-US" smtClean="0"/>
              <a:t>supported.)  </a:t>
            </a:r>
            <a:r>
              <a:rPr lang="en-US" dirty="0" smtClean="0"/>
              <a:t>Then the differential equation/rate of change of the population looks like: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29652"/>
              </p:ext>
            </p:extLst>
          </p:nvPr>
        </p:nvGraphicFramePr>
        <p:xfrm>
          <a:off x="3505200" y="4343400"/>
          <a:ext cx="1752600" cy="72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1041120" imgH="431640" progId="Equation.3">
                  <p:embed/>
                </p:oleObj>
              </mc:Choice>
              <mc:Fallback>
                <p:oleObj name="Equation" r:id="rId3" imgW="10411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4343400"/>
                        <a:ext cx="1752600" cy="726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4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Lotka-Volterra</a:t>
            </a:r>
            <a:r>
              <a:rPr lang="en-US" u="sng" dirty="0" smtClean="0"/>
              <a:t> Equations: Multiple Interacting Species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Track the population of two species:</a:t>
            </a:r>
          </a:p>
          <a:p>
            <a:pPr lvl="1"/>
            <a:r>
              <a:rPr lang="en-US" dirty="0" smtClean="0"/>
              <a:t>V (prey)</a:t>
            </a:r>
          </a:p>
          <a:p>
            <a:pPr lvl="1"/>
            <a:r>
              <a:rPr lang="en-US" dirty="0" smtClean="0"/>
              <a:t>P (predator)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Here, 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 is the growth rate of </a:t>
            </a:r>
            <a:r>
              <a:rPr lang="en-US" i="1" dirty="0" smtClean="0"/>
              <a:t>V,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VP</a:t>
            </a:r>
            <a:r>
              <a:rPr lang="en-US" i="1" baseline="-25000" dirty="0" smtClean="0"/>
              <a:t> </a:t>
            </a:r>
            <a:r>
              <a:rPr lang="en-US" i="1" dirty="0"/>
              <a:t> </a:t>
            </a:r>
            <a:r>
              <a:rPr lang="en-US" dirty="0" smtClean="0"/>
              <a:t>is the proportionality constant for the reduction of </a:t>
            </a:r>
            <a:r>
              <a:rPr lang="en-US" i="1" dirty="0" smtClean="0"/>
              <a:t>V</a:t>
            </a:r>
            <a:r>
              <a:rPr lang="en-US" dirty="0" smtClean="0"/>
              <a:t> interacting with P,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PV</a:t>
            </a:r>
            <a:r>
              <a:rPr lang="en-US" dirty="0" smtClean="0"/>
              <a:t> is the constant for the increase of </a:t>
            </a:r>
            <a:r>
              <a:rPr lang="en-US" i="1" dirty="0" smtClean="0"/>
              <a:t>P</a:t>
            </a:r>
            <a:r>
              <a:rPr lang="en-US" dirty="0" smtClean="0"/>
              <a:t> interacting with </a:t>
            </a:r>
            <a:r>
              <a:rPr lang="en-US" i="1" dirty="0" smtClean="0"/>
              <a:t>V</a:t>
            </a:r>
            <a:r>
              <a:rPr lang="en-US" dirty="0" smtClean="0"/>
              <a:t>, and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P</a:t>
            </a:r>
            <a:r>
              <a:rPr lang="en-US" dirty="0" smtClean="0"/>
              <a:t> is the death rate of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27738"/>
              </p:ext>
            </p:extLst>
          </p:nvPr>
        </p:nvGraphicFramePr>
        <p:xfrm>
          <a:off x="3048000" y="2819400"/>
          <a:ext cx="2120081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1143000" imgH="393480" progId="Equation.3">
                  <p:embed/>
                </p:oleObj>
              </mc:Choice>
              <mc:Fallback>
                <p:oleObj name="Equation" r:id="rId3" imgW="1143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2819400"/>
                        <a:ext cx="2120081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95157"/>
              </p:ext>
            </p:extLst>
          </p:nvPr>
        </p:nvGraphicFramePr>
        <p:xfrm>
          <a:off x="2971800" y="3657600"/>
          <a:ext cx="21431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5" imgW="1155600" imgH="393480" progId="Equation.3">
                  <p:embed/>
                </p:oleObj>
              </mc:Choice>
              <mc:Fallback>
                <p:oleObj name="Equation" r:id="rId5" imgW="1155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21431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5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Analyzing </a:t>
            </a:r>
            <a:r>
              <a:rPr lang="en-US" u="sng" dirty="0" err="1" smtClean="0"/>
              <a:t>Lotka-Volterra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getting complicated.  What can we do to understand the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 err="1" smtClean="0"/>
              <a:t>Lotka-Volterra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getting complicated.  What can we do to understand the system?</a:t>
            </a:r>
          </a:p>
          <a:p>
            <a:r>
              <a:rPr lang="en-US" dirty="0" smtClean="0"/>
              <a:t>Solve for the equilibrium points!  </a:t>
            </a:r>
          </a:p>
          <a:p>
            <a:pPr marL="0" indent="0">
              <a:buNone/>
            </a:pPr>
            <a:r>
              <a:rPr lang="en-US" dirty="0"/>
              <a:t>(These are points where the derivative is always zero.)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find: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14928"/>
              </p:ext>
            </p:extLst>
          </p:nvPr>
        </p:nvGraphicFramePr>
        <p:xfrm>
          <a:off x="2743200" y="3809999"/>
          <a:ext cx="990600" cy="783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545760" imgH="431640" progId="Equation.3">
                  <p:embed/>
                </p:oleObj>
              </mc:Choice>
              <mc:Fallback>
                <p:oleObj name="Equation" r:id="rId3" imgW="545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809999"/>
                        <a:ext cx="990600" cy="783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236054"/>
              </p:ext>
            </p:extLst>
          </p:nvPr>
        </p:nvGraphicFramePr>
        <p:xfrm>
          <a:off x="2765425" y="4800600"/>
          <a:ext cx="94456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" imgW="520560" imgH="431640" progId="Equation.3">
                  <p:embed/>
                </p:oleObj>
              </mc:Choice>
              <mc:Fallback>
                <p:oleObj name="Equation" r:id="rId5" imgW="520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4800600"/>
                        <a:ext cx="94456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2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Equilibrium Points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may or may not have equilibrium points.</a:t>
            </a:r>
          </a:p>
          <a:p>
            <a:endParaRPr lang="en-US" dirty="0"/>
          </a:p>
          <a:p>
            <a:r>
              <a:rPr lang="en-US" dirty="0" smtClean="0"/>
              <a:t>Three different kinds:</a:t>
            </a:r>
          </a:p>
          <a:p>
            <a:pPr lvl="1"/>
            <a:r>
              <a:rPr lang="en-US" dirty="0" smtClean="0"/>
              <a:t>Unstable: system heads off to 0 or infinity if it is perturbed</a:t>
            </a:r>
          </a:p>
          <a:p>
            <a:pPr lvl="1"/>
            <a:r>
              <a:rPr lang="en-US" dirty="0" smtClean="0"/>
              <a:t>Stable: system returns to the equilibrium point if it is perturbed</a:t>
            </a:r>
          </a:p>
          <a:p>
            <a:pPr lvl="1"/>
            <a:r>
              <a:rPr lang="en-US" dirty="0" smtClean="0"/>
              <a:t>Marginally stable: system oscillates when perturbed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Activity: Look at </a:t>
            </a:r>
            <a:r>
              <a:rPr lang="en-US" dirty="0" err="1" smtClean="0"/>
              <a:t>Lotka-Volterra</a:t>
            </a:r>
            <a:r>
              <a:rPr lang="en-US" dirty="0" smtClean="0"/>
              <a:t> module</a:t>
            </a:r>
          </a:p>
        </p:txBody>
      </p:sp>
    </p:spTree>
    <p:extLst>
      <p:ext uri="{BB962C8B-B14F-4D97-AF65-F5344CB8AC3E}">
        <p14:creationId xmlns:p14="http://schemas.microsoft.com/office/powerpoint/2010/main" val="18572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</TotalTime>
  <Words>534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Clarity</vt:lpstr>
      <vt:lpstr>Microsoft Equation 3.0</vt:lpstr>
      <vt:lpstr>Computational Models</vt:lpstr>
      <vt:lpstr>Calc I in One Slide….</vt:lpstr>
      <vt:lpstr>Unconstrained Population Growth</vt:lpstr>
      <vt:lpstr>Solving </vt:lpstr>
      <vt:lpstr>Constrained Population Growth</vt:lpstr>
      <vt:lpstr>Lotka-Volterra Equations: Multiple Interacting Species</vt:lpstr>
      <vt:lpstr>Analyzing Lotka-Volterra</vt:lpstr>
      <vt:lpstr>Analyzing Lotka-Volterra</vt:lpstr>
      <vt:lpstr>Equilibrium Points</vt:lpstr>
      <vt:lpstr>Differential Equations: They’re not just for Population Modeling!</vt:lpstr>
      <vt:lpstr>Differential Equations: They’re not always the Right Tool</vt:lpstr>
      <vt:lpstr>Cellular Automaton (CA)</vt:lpstr>
      <vt:lpstr>Lattice Models</vt:lpstr>
      <vt:lpstr>Mean Field Approximation</vt:lpstr>
      <vt:lpstr>Equilibrium Points</vt:lpstr>
      <vt:lpstr>Wouldn’t This Make More Sense?</vt:lpstr>
    </vt:vector>
  </TitlesOfParts>
  <Company>Kalamazoo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Models</dc:title>
  <dc:creator>pcutter</dc:creator>
  <cp:lastModifiedBy>pcutter</cp:lastModifiedBy>
  <cp:revision>14</cp:revision>
  <dcterms:created xsi:type="dcterms:W3CDTF">2016-10-10T14:31:16Z</dcterms:created>
  <dcterms:modified xsi:type="dcterms:W3CDTF">2016-10-10T15:48:01Z</dcterms:modified>
</cp:coreProperties>
</file>